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6" r:id="rId4"/>
  </p:sldMasterIdLst>
  <p:notesMasterIdLst>
    <p:notesMasterId r:id="rId13"/>
  </p:notesMasterIdLst>
  <p:sldIdLst>
    <p:sldId id="266" r:id="rId5"/>
    <p:sldId id="257" r:id="rId6"/>
    <p:sldId id="267" r:id="rId7"/>
    <p:sldId id="268" r:id="rId8"/>
    <p:sldId id="269" r:id="rId9"/>
    <p:sldId id="270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B72501-8CF9-491C-8948-DB80B37B102B}" v="16" dt="2024-02-09T14:14:02.5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250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tikshasanas2001@outlook.com" userId="16a9c75856a31b6b" providerId="LiveId" clId="{03B72501-8CF9-491C-8948-DB80B37B102B}"/>
    <pc:docChg chg="modSld">
      <pc:chgData name="pratikshasanas2001@outlook.com" userId="16a9c75856a31b6b" providerId="LiveId" clId="{03B72501-8CF9-491C-8948-DB80B37B102B}" dt="2024-02-09T14:17:24.355" v="18" actId="1037"/>
      <pc:docMkLst>
        <pc:docMk/>
      </pc:docMkLst>
      <pc:sldChg chg="modSp mod">
        <pc:chgData name="pratikshasanas2001@outlook.com" userId="16a9c75856a31b6b" providerId="LiveId" clId="{03B72501-8CF9-491C-8948-DB80B37B102B}" dt="2024-02-09T14:17:24.355" v="18" actId="1037"/>
        <pc:sldMkLst>
          <pc:docMk/>
          <pc:sldMk cId="3191272902" sldId="272"/>
        </pc:sldMkLst>
        <pc:spChg chg="mod">
          <ac:chgData name="pratikshasanas2001@outlook.com" userId="16a9c75856a31b6b" providerId="LiveId" clId="{03B72501-8CF9-491C-8948-DB80B37B102B}" dt="2024-02-09T14:17:24.355" v="18" actId="1037"/>
          <ac:spMkLst>
            <pc:docMk/>
            <pc:sldMk cId="3191272902" sldId="272"/>
            <ac:spMk id="2" creationId="{D8389D06-E99E-77DA-5E9A-F2F043A6BF14}"/>
          </ac:spMkLst>
        </pc:spChg>
        <pc:graphicFrameChg chg="mod">
          <ac:chgData name="pratikshasanas2001@outlook.com" userId="16a9c75856a31b6b" providerId="LiveId" clId="{03B72501-8CF9-491C-8948-DB80B37B102B}" dt="2024-02-09T14:14:02.517" v="15" actId="20577"/>
          <ac:graphicFrameMkLst>
            <pc:docMk/>
            <pc:sldMk cId="3191272902" sldId="272"/>
            <ac:graphicFrameMk id="3" creationId="{88414656-BE63-E36D-4391-281AD8679FB1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91932\OneDrive\Desktop\Revature%20training\Project0\Denormalized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91932\OneDrive\Desktop\Revature%20training\Project0\Denormalized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91932\OneDrive\Desktop\Revature%20training\Project0\Denormalized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91932\OneDrive\Desktop\Revature%20training\Project0\Denormalized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[Denormalized.csv]Denormalized!PivotTable3</c:name>
    <c:fmtId val="8"/>
  </c:pivotSource>
  <c:chart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Denormalized!$M$6</c:f>
              <c:strCache>
                <c:ptCount val="1"/>
                <c:pt idx="0">
                  <c:v>Average of MATH_SCORE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Denormalized!$L$7:$L$12</c:f>
              <c:strCache>
                <c:ptCount val="5"/>
                <c:pt idx="0">
                  <c:v>Group A</c:v>
                </c:pt>
                <c:pt idx="1">
                  <c:v>Group B</c:v>
                </c:pt>
                <c:pt idx="2">
                  <c:v>Group C</c:v>
                </c:pt>
                <c:pt idx="3">
                  <c:v>Group D</c:v>
                </c:pt>
                <c:pt idx="4">
                  <c:v>Group E</c:v>
                </c:pt>
              </c:strCache>
            </c:strRef>
          </c:cat>
          <c:val>
            <c:numRef>
              <c:f>Denormalized!$M$7:$M$12</c:f>
              <c:numCache>
                <c:formatCode>General</c:formatCode>
                <c:ptCount val="5"/>
                <c:pt idx="0">
                  <c:v>62.850746268656714</c:v>
                </c:pt>
                <c:pt idx="1">
                  <c:v>62.7</c:v>
                </c:pt>
                <c:pt idx="2">
                  <c:v>65.622754491017957</c:v>
                </c:pt>
                <c:pt idx="3">
                  <c:v>69.004065040650403</c:v>
                </c:pt>
                <c:pt idx="4">
                  <c:v>77.478260869565219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8BB-4150-9C11-21D767DD3D33}"/>
            </c:ext>
          </c:extLst>
        </c:ser>
        <c:ser>
          <c:idx val="1"/>
          <c:order val="1"/>
          <c:tx>
            <c:strRef>
              <c:f>Denormalized!$N$6</c:f>
              <c:strCache>
                <c:ptCount val="1"/>
                <c:pt idx="0">
                  <c:v>Average of READING_SCOPE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Denormalized!$L$7:$L$12</c:f>
              <c:strCache>
                <c:ptCount val="5"/>
                <c:pt idx="0">
                  <c:v>Group A</c:v>
                </c:pt>
                <c:pt idx="1">
                  <c:v>Group B</c:v>
                </c:pt>
                <c:pt idx="2">
                  <c:v>Group C</c:v>
                </c:pt>
                <c:pt idx="3">
                  <c:v>Group D</c:v>
                </c:pt>
                <c:pt idx="4">
                  <c:v>Group E</c:v>
                </c:pt>
              </c:strCache>
            </c:strRef>
          </c:cat>
          <c:val>
            <c:numRef>
              <c:f>Denormalized!$N$7:$N$12</c:f>
              <c:numCache>
                <c:formatCode>General</c:formatCode>
                <c:ptCount val="5"/>
                <c:pt idx="0">
                  <c:v>66.611940298507463</c:v>
                </c:pt>
                <c:pt idx="1">
                  <c:v>66.290476190476184</c:v>
                </c:pt>
                <c:pt idx="2">
                  <c:v>69.308383233532936</c:v>
                </c:pt>
                <c:pt idx="3">
                  <c:v>72.752032520325201</c:v>
                </c:pt>
                <c:pt idx="4">
                  <c:v>76.471014492753625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8BB-4150-9C11-21D767DD3D33}"/>
            </c:ext>
          </c:extLst>
        </c:ser>
        <c:ser>
          <c:idx val="2"/>
          <c:order val="2"/>
          <c:tx>
            <c:strRef>
              <c:f>Denormalized!$O$6</c:f>
              <c:strCache>
                <c:ptCount val="1"/>
                <c:pt idx="0">
                  <c:v>Average of WRITING_SCORE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Denormalized!$L$7:$L$12</c:f>
              <c:strCache>
                <c:ptCount val="5"/>
                <c:pt idx="0">
                  <c:v>Group A</c:v>
                </c:pt>
                <c:pt idx="1">
                  <c:v>Group B</c:v>
                </c:pt>
                <c:pt idx="2">
                  <c:v>Group C</c:v>
                </c:pt>
                <c:pt idx="3">
                  <c:v>Group D</c:v>
                </c:pt>
                <c:pt idx="4">
                  <c:v>Group E</c:v>
                </c:pt>
              </c:strCache>
            </c:strRef>
          </c:cat>
          <c:val>
            <c:numRef>
              <c:f>Denormalized!$O$7:$O$12</c:f>
              <c:numCache>
                <c:formatCode>General</c:formatCode>
                <c:ptCount val="5"/>
                <c:pt idx="0">
                  <c:v>65.522388059701498</c:v>
                </c:pt>
                <c:pt idx="1">
                  <c:v>64.599999999999994</c:v>
                </c:pt>
                <c:pt idx="2">
                  <c:v>67.571856287425149</c:v>
                </c:pt>
                <c:pt idx="3">
                  <c:v>72.955284552845526</c:v>
                </c:pt>
                <c:pt idx="4">
                  <c:v>74.739130434782609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8BB-4150-9C11-21D767DD3D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385587551"/>
        <c:axId val="436319439"/>
        <c:axId val="0"/>
      </c:bar3DChart>
      <c:catAx>
        <c:axId val="3855875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319439"/>
        <c:crosses val="autoZero"/>
        <c:auto val="1"/>
        <c:lblAlgn val="ctr"/>
        <c:lblOffset val="100"/>
        <c:noMultiLvlLbl val="0"/>
      </c:catAx>
      <c:valAx>
        <c:axId val="436319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55875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[Denormalized.csv]Denormalized!PivotTable4</c:name>
    <c:fmtId val="5"/>
  </c:pivotSource>
  <c:chart>
    <c:autoTitleDeleted val="0"/>
    <c:pivotFmts>
      <c:pivotFmt>
        <c:idx val="0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circle"/>
          <c:size val="6"/>
          <c:spPr>
            <a:solidFill>
              <a:schemeClr val="accent1"/>
            </a:solidFill>
            <a:ln w="9525">
              <a:solidFill>
                <a:schemeClr val="dk1">
                  <a:lumMod val="75000"/>
                  <a:lumOff val="25000"/>
                </a:schemeClr>
              </a:solidFill>
            </a:ln>
            <a:effectLst/>
          </c:spPr>
        </c:marker>
        <c:dLbl>
          <c:idx val="0"/>
          <c:spPr>
            <a:solidFill>
              <a:srgbClr val="156082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circle"/>
          <c:size val="6"/>
          <c:spPr>
            <a:solidFill>
              <a:schemeClr val="accent2"/>
            </a:solidFill>
            <a:ln w="9525">
              <a:solidFill>
                <a:schemeClr val="dk1">
                  <a:lumMod val="75000"/>
                  <a:lumOff val="25000"/>
                </a:schemeClr>
              </a:solidFill>
            </a:ln>
            <a:effectLst/>
          </c:spPr>
        </c:marker>
        <c:dLbl>
          <c:idx val="0"/>
          <c:spPr>
            <a:solidFill>
              <a:srgbClr val="E97132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circle"/>
          <c:size val="6"/>
          <c:spPr>
            <a:solidFill>
              <a:schemeClr val="accent3"/>
            </a:solidFill>
            <a:ln w="9525">
              <a:solidFill>
                <a:schemeClr val="dk1">
                  <a:lumMod val="75000"/>
                  <a:lumOff val="25000"/>
                </a:schemeClr>
              </a:solidFill>
            </a:ln>
            <a:effectLst/>
          </c:spPr>
        </c:marker>
        <c:dLbl>
          <c:idx val="0"/>
          <c:spPr>
            <a:solidFill>
              <a:srgbClr val="196B2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3">
              <a:alpha val="88000"/>
            </a:schemeClr>
          </a:solidFill>
          <a:ln>
            <a:solidFill>
              <a:schemeClr val="accent3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3">
                <a:lumMod val="50000"/>
              </a:schemeClr>
            </a:contourClr>
          </a:sp3d>
        </c:spPr>
        <c:dLbl>
          <c:idx val="0"/>
          <c:layout>
            <c:manualLayout>
              <c:x val="1.944444444444442E-2"/>
              <c:y val="7.8703703703703706E-2"/>
            </c:manualLayout>
          </c:layout>
          <c:spPr>
            <a:solidFill>
              <a:srgbClr val="196B2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rgbClr val="156082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rgbClr val="E97132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rgbClr val="196B2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3">
              <a:alpha val="88000"/>
            </a:schemeClr>
          </a:solidFill>
          <a:ln>
            <a:solidFill>
              <a:schemeClr val="accent3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3">
                <a:lumMod val="50000"/>
              </a:schemeClr>
            </a:contourClr>
          </a:sp3d>
        </c:spPr>
        <c:dLbl>
          <c:idx val="0"/>
          <c:layout>
            <c:manualLayout>
              <c:x val="1.944444444444442E-2"/>
              <c:y val="7.8703703703703706E-2"/>
            </c:manualLayout>
          </c:layout>
          <c:spPr>
            <a:solidFill>
              <a:srgbClr val="196B2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rgbClr val="156082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rgbClr val="E97132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88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1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rgbClr val="196B2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3">
              <a:alpha val="88000"/>
            </a:schemeClr>
          </a:solidFill>
          <a:ln>
            <a:solidFill>
              <a:schemeClr val="accent3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3">
                <a:lumMod val="50000"/>
              </a:schemeClr>
            </a:contourClr>
          </a:sp3d>
        </c:spPr>
        <c:dLbl>
          <c:idx val="0"/>
          <c:layout>
            <c:manualLayout>
              <c:x val="1.944444444444442E-2"/>
              <c:y val="7.8703703703703706E-2"/>
            </c:manualLayout>
          </c:layout>
          <c:spPr>
            <a:solidFill>
              <a:srgbClr val="196B24">
                <a:alpha val="30000"/>
              </a:srgbClr>
            </a:solidFill>
            <a:ln>
              <a:solidFill>
                <a:sysClr val="window" lastClr="FFFFFF">
                  <a:alpha val="50000"/>
                </a:sys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Denormalized!$L$32</c:f>
              <c:strCache>
                <c:ptCount val="1"/>
                <c:pt idx="0">
                  <c:v>Average of MATH_SCORE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Denormalized!$K$33:$K$35</c:f>
              <c:strCache>
                <c:ptCount val="2"/>
                <c:pt idx="0">
                  <c:v>F</c:v>
                </c:pt>
                <c:pt idx="1">
                  <c:v>M</c:v>
                </c:pt>
              </c:strCache>
            </c:strRef>
          </c:cat>
          <c:val>
            <c:numRef>
              <c:f>Denormalized!$L$33:$L$35</c:f>
              <c:numCache>
                <c:formatCode>General</c:formatCode>
                <c:ptCount val="2"/>
                <c:pt idx="0">
                  <c:v>65.12355212355213</c:v>
                </c:pt>
                <c:pt idx="1">
                  <c:v>69.662473794549271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425-475C-A4BF-1DD984702ECF}"/>
            </c:ext>
          </c:extLst>
        </c:ser>
        <c:ser>
          <c:idx val="1"/>
          <c:order val="1"/>
          <c:tx>
            <c:strRef>
              <c:f>Denormalized!$M$32</c:f>
              <c:strCache>
                <c:ptCount val="1"/>
                <c:pt idx="0">
                  <c:v>Average of READING_SCOPE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Denormalized!$K$33:$K$35</c:f>
              <c:strCache>
                <c:ptCount val="2"/>
                <c:pt idx="0">
                  <c:v>F</c:v>
                </c:pt>
                <c:pt idx="1">
                  <c:v>M</c:v>
                </c:pt>
              </c:strCache>
            </c:strRef>
          </c:cat>
          <c:val>
            <c:numRef>
              <c:f>Denormalized!$M$33:$M$35</c:f>
              <c:numCache>
                <c:formatCode>General</c:formatCode>
                <c:ptCount val="2"/>
                <c:pt idx="0">
                  <c:v>73.666023166023166</c:v>
                </c:pt>
                <c:pt idx="1">
                  <c:v>66.716981132075475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425-475C-A4BF-1DD984702ECF}"/>
            </c:ext>
          </c:extLst>
        </c:ser>
        <c:ser>
          <c:idx val="2"/>
          <c:order val="2"/>
          <c:tx>
            <c:strRef>
              <c:f>Denormalized!$N$32</c:f>
              <c:strCache>
                <c:ptCount val="1"/>
                <c:pt idx="0">
                  <c:v>Average of WRITING_SCORE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1.944444444444442E-2"/>
                  <c:y val="7.87037037037037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425-475C-A4BF-1DD984702EC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Denormalized!$K$33:$K$35</c:f>
              <c:strCache>
                <c:ptCount val="2"/>
                <c:pt idx="0">
                  <c:v>F</c:v>
                </c:pt>
                <c:pt idx="1">
                  <c:v>M</c:v>
                </c:pt>
              </c:strCache>
            </c:strRef>
          </c:cat>
          <c:val>
            <c:numRef>
              <c:f>Denormalized!$N$33:$N$35</c:f>
              <c:numCache>
                <c:formatCode>General</c:formatCode>
                <c:ptCount val="2"/>
                <c:pt idx="0">
                  <c:v>73.380308880308874</c:v>
                </c:pt>
                <c:pt idx="1">
                  <c:v>64.517819706498955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425-475C-A4BF-1DD984702EC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5855983"/>
        <c:axId val="438168383"/>
        <c:axId val="0"/>
      </c:bar3DChart>
      <c:catAx>
        <c:axId val="158559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8168383"/>
        <c:crosses val="autoZero"/>
        <c:auto val="1"/>
        <c:lblAlgn val="ctr"/>
        <c:lblOffset val="100"/>
        <c:noMultiLvlLbl val="0"/>
      </c:catAx>
      <c:valAx>
        <c:axId val="4381683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559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[Denormalized.csv]Denormalized!PivotTable8</c:name>
    <c:fmtId val="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Denormalized!$L$56</c:f>
              <c:strCache>
                <c:ptCount val="1"/>
                <c:pt idx="0">
                  <c:v>Average of MATH_SCORE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Denormalized!$K$57:$K$63</c:f>
              <c:strCache>
                <c:ptCount val="6"/>
                <c:pt idx="0">
                  <c:v>Associate's Degree</c:v>
                </c:pt>
                <c:pt idx="1">
                  <c:v>Bachelor's Degree</c:v>
                </c:pt>
                <c:pt idx="2">
                  <c:v>High School</c:v>
                </c:pt>
                <c:pt idx="3">
                  <c:v>Master's Degree</c:v>
                </c:pt>
                <c:pt idx="4">
                  <c:v>Some College</c:v>
                </c:pt>
                <c:pt idx="5">
                  <c:v>Some High School</c:v>
                </c:pt>
              </c:strCache>
            </c:strRef>
          </c:cat>
          <c:val>
            <c:numRef>
              <c:f>Denormalized!$L$57:$L$63</c:f>
              <c:numCache>
                <c:formatCode>General</c:formatCode>
                <c:ptCount val="6"/>
                <c:pt idx="0">
                  <c:v>69.795918367346943</c:v>
                </c:pt>
                <c:pt idx="1">
                  <c:v>71.777777777777771</c:v>
                </c:pt>
                <c:pt idx="2">
                  <c:v>65.607526881720432</c:v>
                </c:pt>
                <c:pt idx="3">
                  <c:v>68.703125</c:v>
                </c:pt>
                <c:pt idx="4">
                  <c:v>66.363247863247864</c:v>
                </c:pt>
                <c:pt idx="5">
                  <c:v>63.68888888888889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5E-40FC-AEC4-29B95AB6EF22}"/>
            </c:ext>
          </c:extLst>
        </c:ser>
        <c:ser>
          <c:idx val="1"/>
          <c:order val="1"/>
          <c:tx>
            <c:strRef>
              <c:f>Denormalized!$M$56</c:f>
              <c:strCache>
                <c:ptCount val="1"/>
                <c:pt idx="0">
                  <c:v>Average of READING_SCOPE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Denormalized!$K$57:$K$63</c:f>
              <c:strCache>
                <c:ptCount val="6"/>
                <c:pt idx="0">
                  <c:v>Associate's Degree</c:v>
                </c:pt>
                <c:pt idx="1">
                  <c:v>Bachelor's Degree</c:v>
                </c:pt>
                <c:pt idx="2">
                  <c:v>High School</c:v>
                </c:pt>
                <c:pt idx="3">
                  <c:v>Master's Degree</c:v>
                </c:pt>
                <c:pt idx="4">
                  <c:v>Some College</c:v>
                </c:pt>
                <c:pt idx="5">
                  <c:v>Some High School</c:v>
                </c:pt>
              </c:strCache>
            </c:strRef>
          </c:cat>
          <c:val>
            <c:numRef>
              <c:f>Denormalized!$M$57:$M$63</c:f>
              <c:numCache>
                <c:formatCode>General</c:formatCode>
                <c:ptCount val="6"/>
                <c:pt idx="0">
                  <c:v>72.612244897959187</c:v>
                </c:pt>
                <c:pt idx="1">
                  <c:v>75.059259259259264</c:v>
                </c:pt>
                <c:pt idx="2">
                  <c:v>68.150537634408607</c:v>
                </c:pt>
                <c:pt idx="3">
                  <c:v>73.09375</c:v>
                </c:pt>
                <c:pt idx="4">
                  <c:v>69.931623931623932</c:v>
                </c:pt>
                <c:pt idx="5">
                  <c:v>66.111111111111114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65E-40FC-AEC4-29B95AB6EF22}"/>
            </c:ext>
          </c:extLst>
        </c:ser>
        <c:ser>
          <c:idx val="2"/>
          <c:order val="2"/>
          <c:tx>
            <c:strRef>
              <c:f>Denormalized!$N$56</c:f>
              <c:strCache>
                <c:ptCount val="1"/>
                <c:pt idx="0">
                  <c:v>Average of WRITING_SCORE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Denormalized!$K$57:$K$63</c:f>
              <c:strCache>
                <c:ptCount val="6"/>
                <c:pt idx="0">
                  <c:v>Associate's Degree</c:v>
                </c:pt>
                <c:pt idx="1">
                  <c:v>Bachelor's Degree</c:v>
                </c:pt>
                <c:pt idx="2">
                  <c:v>High School</c:v>
                </c:pt>
                <c:pt idx="3">
                  <c:v>Master's Degree</c:v>
                </c:pt>
                <c:pt idx="4">
                  <c:v>Some College</c:v>
                </c:pt>
                <c:pt idx="5">
                  <c:v>Some High School</c:v>
                </c:pt>
              </c:strCache>
            </c:strRef>
          </c:cat>
          <c:val>
            <c:numRef>
              <c:f>Denormalized!$N$57:$N$63</c:f>
              <c:numCache>
                <c:formatCode>General</c:formatCode>
                <c:ptCount val="6"/>
                <c:pt idx="0">
                  <c:v>71.091836734693871</c:v>
                </c:pt>
                <c:pt idx="1">
                  <c:v>74.614814814814821</c:v>
                </c:pt>
                <c:pt idx="2">
                  <c:v>66.510752688172047</c:v>
                </c:pt>
                <c:pt idx="3">
                  <c:v>72.828125</c:v>
                </c:pt>
                <c:pt idx="4">
                  <c:v>69.388888888888886</c:v>
                </c:pt>
                <c:pt idx="5">
                  <c:v>63.944444444444443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65E-40FC-AEC4-29B95AB6EF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04636095"/>
        <c:axId val="436562735"/>
      </c:barChart>
      <c:catAx>
        <c:axId val="9046360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562735"/>
        <c:crosses val="autoZero"/>
        <c:auto val="1"/>
        <c:lblAlgn val="ctr"/>
        <c:lblOffset val="100"/>
        <c:noMultiLvlLbl val="0"/>
      </c:catAx>
      <c:valAx>
        <c:axId val="436562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46360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CC3F-4746-ADC8-EA215F5F055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CC3F-4746-ADC8-EA215F5F055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CC3F-4746-ADC8-EA215F5F055D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/>
                      <a:t>math, </a:t>
                    </a:r>
                    <a:fld id="{CB2E5A48-0502-4302-84D2-697B06543D25}" type="VALUE">
                      <a:rPr lang="en-US" baseline="0"/>
                      <a:pPr>
                        <a:defRPr/>
                      </a:pPr>
                      <a:t>[VALUE]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C3F-4746-ADC8-EA215F5F055D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/>
                      <a:t>reading, </a:t>
                    </a:r>
                    <a:fld id="{9C42FF51-237D-4DC7-9840-3AB386340EAA}" type="VALUE">
                      <a:rPr lang="en-US" baseline="0"/>
                      <a:pPr>
                        <a:defRPr/>
                      </a:pPr>
                      <a:t>[VALUE]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C3F-4746-ADC8-EA215F5F055D}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/>
                      <a:t>writing, </a:t>
                    </a:r>
                    <a:fld id="{DBAC220A-C175-4806-B12F-258C9F6DC352}" type="VALUE">
                      <a:rPr lang="en-US" baseline="0"/>
                      <a:pPr>
                        <a:defRPr/>
                      </a:pPr>
                      <a:t>[VALUE]</a:t>
                    </a:fld>
                    <a:endParaRPr lang="en-US" baseline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CC3F-4746-ADC8-EA215F5F055D}"/>
                </c:ext>
              </c:extLst>
            </c:dLbl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Denormalized!$K$133:$M$133</c:f>
              <c:numCache>
                <c:formatCode>General</c:formatCode>
                <c:ptCount val="3"/>
                <c:pt idx="0">
                  <c:v>0.19564929950304699</c:v>
                </c:pt>
                <c:pt idx="1">
                  <c:v>0.23889283583762599</c:v>
                </c:pt>
                <c:pt idx="2">
                  <c:v>0.31353607178089699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C3F-4746-ADC8-EA215F5F055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eg>
</file>

<file path=ppt/media/image3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2/9/2024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52079-6997-47B8-B262-4ED5D2EA2D74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510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90629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629194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52188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8215005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15911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195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681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941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8998-10EA-455D-8FDC-3EBC7E198582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423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160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943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847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703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8FF3-85EA-48E5-8D8C-1DB156807E49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841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94F13-1676-4B68-A383-661B657F6E63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340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83234-995D-4149-8E1E-BC120E9070D5}" type="datetime1">
              <a:rPr lang="en-US" smtClean="0"/>
              <a:t>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129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  <p:sldLayoutId id="2147483760" r:id="rId14"/>
    <p:sldLayoutId id="2147483761" r:id="rId15"/>
    <p:sldLayoutId id="2147483762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3733" y="3889218"/>
            <a:ext cx="5478432" cy="103209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EFFFF"/>
                </a:solidFill>
              </a:rPr>
              <a:t>PROJECT 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3733" y="4944531"/>
            <a:ext cx="5454227" cy="52493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EFFFF"/>
                </a:solidFill>
              </a:rPr>
              <a:t>Data Insights with BigQuery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4D52F6-E017-EA75-B291-F757752EB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en-IN" sz="2000" b="1" i="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lang="en-US" sz="2000" b="1" i="0" dirty="0">
              <a:effectLst/>
              <a:latin typeface="Söhne Mono"/>
            </a:endParaRPr>
          </a:p>
          <a:p>
            <a:r>
              <a:rPr lang="en-US" sz="2000" b="1" i="0" dirty="0">
                <a:effectLst/>
                <a:latin typeface="Söhne Mono"/>
              </a:rPr>
              <a:t> </a:t>
            </a: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 of Data</a:t>
            </a:r>
          </a:p>
          <a:p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ERD of Data Warehouse </a:t>
            </a:r>
          </a:p>
          <a:p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 Results - Insights Gained </a:t>
            </a:r>
          </a:p>
          <a:p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Conclusion and Next Steps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Magnifying glass showing decling performance">
            <a:extLst>
              <a:ext uri="{FF2B5EF4-FFF2-40B4-BE49-F238E27FC236}">
                <a16:creationId xmlns:a16="http://schemas.microsoft.com/office/drawing/2014/main" id="{AD9E147A-EC03-CA06-7353-70CEB1361C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295" b="-1"/>
          <a:stretch/>
        </p:blipFill>
        <p:spPr>
          <a:xfrm>
            <a:off x="4619543" y="10"/>
            <a:ext cx="757245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171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E90700-6A68-67AB-6D13-10414AC22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 of data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2CF5CE-2093-33D3-CBF6-84A05CD71421}"/>
              </a:ext>
            </a:extLst>
          </p:cNvPr>
          <p:cNvSpPr txBox="1"/>
          <p:nvPr/>
        </p:nvSpPr>
        <p:spPr>
          <a:xfrm>
            <a:off x="1869440" y="1615440"/>
            <a:ext cx="9377680" cy="4595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>
                <a:effectLst/>
                <a:latin typeface="Söhne Mono"/>
              </a:rPr>
              <a:t>Dataset Overview: </a:t>
            </a:r>
          </a:p>
          <a:p>
            <a:r>
              <a:rPr lang="en-US" sz="2000">
                <a:latin typeface="Söhne Mono"/>
              </a:rPr>
              <a:t>- Student id</a:t>
            </a:r>
          </a:p>
          <a:p>
            <a:r>
              <a:rPr lang="en-US" sz="2000" b="0" i="0">
                <a:effectLst/>
                <a:latin typeface="Söhne Mono"/>
              </a:rPr>
              <a:t>- Math, reading, and writing scores</a:t>
            </a:r>
          </a:p>
          <a:p>
            <a:r>
              <a:rPr lang="en-US" sz="2000" b="0" i="0">
                <a:effectLst/>
                <a:latin typeface="Söhne Mono"/>
              </a:rPr>
              <a:t> - Parental level of education </a:t>
            </a:r>
          </a:p>
          <a:p>
            <a:r>
              <a:rPr lang="en-US" sz="2000" b="0" i="0">
                <a:effectLst/>
                <a:latin typeface="Söhne Mono"/>
              </a:rPr>
              <a:t>- Lunch plan</a:t>
            </a:r>
          </a:p>
          <a:p>
            <a:r>
              <a:rPr lang="en-US" sz="2000" b="0" i="0">
                <a:effectLst/>
                <a:latin typeface="Söhne Mono"/>
              </a:rPr>
              <a:t> - Test preparation course</a:t>
            </a:r>
          </a:p>
          <a:p>
            <a:r>
              <a:rPr lang="en-US" sz="2000" b="0" i="0">
                <a:effectLst/>
                <a:latin typeface="Söhne Mono"/>
              </a:rPr>
              <a:t> - Gender </a:t>
            </a:r>
          </a:p>
          <a:p>
            <a:r>
              <a:rPr lang="en-US" sz="2000" b="0" i="0">
                <a:effectLst/>
                <a:latin typeface="Söhne Mono"/>
              </a:rPr>
              <a:t>- Year group </a:t>
            </a:r>
          </a:p>
          <a:p>
            <a:endParaRPr lang="en-US" sz="2000" b="0" i="0">
              <a:effectLst/>
              <a:latin typeface="Söhne Mon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>
                <a:effectLst/>
                <a:latin typeface="Söhne Mono"/>
              </a:rPr>
              <a:t>Importance of Analysis: </a:t>
            </a: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US" sz="20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Average scores across subjects of students grouped by year group.</a:t>
            </a:r>
            <a:endParaRPr lang="en-IN" sz="20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US" sz="20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Average scores across subjects of students grouped by gender</a:t>
            </a:r>
            <a:endParaRPr lang="en-IN" sz="20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US" sz="20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does parental level of education affect student test scores?</a:t>
            </a:r>
            <a:endParaRPr lang="en-IN" sz="20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US" sz="20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well did the test preparation course help students?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191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F14BC-782E-9A83-812F-003BE4CB7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-ERD Of Data Warehouse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E0D1C97-9C9C-4F6E-1D22-B1C5EB7CA8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67" t="14350" r="34166" b="23515"/>
          <a:stretch/>
        </p:blipFill>
        <p:spPr>
          <a:xfrm>
            <a:off x="2592924" y="1503680"/>
            <a:ext cx="8349396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505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28849-45EE-8627-2CC6-68D35959B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842718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-Query results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8490E52-5EC8-21E6-6219-2C29DE7104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6242870"/>
              </p:ext>
            </p:extLst>
          </p:nvPr>
        </p:nvGraphicFramePr>
        <p:xfrm>
          <a:off x="1868810" y="1466828"/>
          <a:ext cx="5710550" cy="34861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7668DB1-532F-D486-09E3-1C2042E785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839296"/>
              </p:ext>
            </p:extLst>
          </p:nvPr>
        </p:nvGraphicFramePr>
        <p:xfrm>
          <a:off x="1838330" y="5155639"/>
          <a:ext cx="8318500" cy="1280160"/>
        </p:xfrm>
        <a:graphic>
          <a:graphicData uri="http://schemas.openxmlformats.org/drawingml/2006/table">
            <a:tbl>
              <a:tblPr/>
              <a:tblGrid>
                <a:gridCol w="2489200">
                  <a:extLst>
                    <a:ext uri="{9D8B030D-6E8A-4147-A177-3AD203B41FA5}">
                      <a16:colId xmlns:a16="http://schemas.microsoft.com/office/drawing/2014/main" val="1970964056"/>
                    </a:ext>
                  </a:extLst>
                </a:gridCol>
                <a:gridCol w="2451100">
                  <a:extLst>
                    <a:ext uri="{9D8B030D-6E8A-4147-A177-3AD203B41FA5}">
                      <a16:colId xmlns:a16="http://schemas.microsoft.com/office/drawing/2014/main" val="3442095245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3840977437"/>
                    </a:ext>
                  </a:extLst>
                </a:gridCol>
                <a:gridCol w="1651000">
                  <a:extLst>
                    <a:ext uri="{9D8B030D-6E8A-4147-A177-3AD203B41FA5}">
                      <a16:colId xmlns:a16="http://schemas.microsoft.com/office/drawing/2014/main" val="3909701156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Row Labels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Average of MATH_SCORE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Average of READING_SCOPE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Average of WRITING_SCORE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95891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Group A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62.85074627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66.6119403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65.52238806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68449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Group B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62.7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66.29047619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64.6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290280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Group C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65.62275449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69.30838323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67.57185629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463375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Group D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69.00406504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72.75203252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72.95528455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62794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Group 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77.47826087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76.47101449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74.73913043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485728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Grand 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67.29949749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70.33467337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69.13165829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38491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C65F8F9-90A1-FAA8-CA8C-889E84F44600}"/>
              </a:ext>
            </a:extLst>
          </p:cNvPr>
          <p:cNvSpPr txBox="1"/>
          <p:nvPr/>
        </p:nvSpPr>
        <p:spPr>
          <a:xfrm>
            <a:off x="7945120" y="1564640"/>
            <a:ext cx="392176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Average scores across subjects of students grouped by year group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There is variation in average scores across different year groups</a:t>
            </a:r>
            <a:endParaRPr lang="en-US" sz="1600" b="1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Group E has the highest average scores in all subjects, indicating exceptional academic achievement compared to other groups.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There is a gradual increase in average scores from Groups A to E, suggesting a potential positive correlation between year group progression and academic performance.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436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22CFB-C38E-54D0-160D-DCA006796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71EF-4E3E-68B3-8E14-6455C51E5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842718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-Query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DAE829-BB2C-36CA-C624-24E3E7ED9BE5}"/>
              </a:ext>
            </a:extLst>
          </p:cNvPr>
          <p:cNvSpPr txBox="1"/>
          <p:nvPr/>
        </p:nvSpPr>
        <p:spPr>
          <a:xfrm>
            <a:off x="7945120" y="1564640"/>
            <a:ext cx="39217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Average scores across subjects of students grouped by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gender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Across all subjects (math, reading, and writing), male students had a slightly higher overall average score (67.30) compared to female students (70.33).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This indicates that while male students performed better in math, female students performed better in reading and writing, resulting in a balanced overall performance between genders.</a:t>
            </a:r>
          </a:p>
          <a:p>
            <a:endParaRPr lang="en-US" sz="16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C2BC266-6DCE-35DC-F290-3341F6B81E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9956569"/>
              </p:ext>
            </p:extLst>
          </p:nvPr>
        </p:nvGraphicFramePr>
        <p:xfrm>
          <a:off x="1838331" y="1666240"/>
          <a:ext cx="5781670" cy="31454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086E235-D31A-6AF1-B59B-0E114A4F63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242157"/>
              </p:ext>
            </p:extLst>
          </p:nvPr>
        </p:nvGraphicFramePr>
        <p:xfrm>
          <a:off x="1532573" y="5057260"/>
          <a:ext cx="8915400" cy="1262260"/>
        </p:xfrm>
        <a:graphic>
          <a:graphicData uri="http://schemas.openxmlformats.org/drawingml/2006/table">
            <a:tbl>
              <a:tblPr/>
              <a:tblGrid>
                <a:gridCol w="2247900">
                  <a:extLst>
                    <a:ext uri="{9D8B030D-6E8A-4147-A177-3AD203B41FA5}">
                      <a16:colId xmlns:a16="http://schemas.microsoft.com/office/drawing/2014/main" val="972908998"/>
                    </a:ext>
                  </a:extLst>
                </a:gridCol>
                <a:gridCol w="2489200">
                  <a:extLst>
                    <a:ext uri="{9D8B030D-6E8A-4147-A177-3AD203B41FA5}">
                      <a16:colId xmlns:a16="http://schemas.microsoft.com/office/drawing/2014/main" val="3272730258"/>
                    </a:ext>
                  </a:extLst>
                </a:gridCol>
                <a:gridCol w="2451100">
                  <a:extLst>
                    <a:ext uri="{9D8B030D-6E8A-4147-A177-3AD203B41FA5}">
                      <a16:colId xmlns:a16="http://schemas.microsoft.com/office/drawing/2014/main" val="4059534069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2307260573"/>
                    </a:ext>
                  </a:extLst>
                </a:gridCol>
              </a:tblGrid>
              <a:tr h="31556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Row Labels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Average of MATH_SCORE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Average of READING_SCOPE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Average of WRITING_SCORE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1183755"/>
                  </a:ext>
                </a:extLst>
              </a:tr>
              <a:tr h="31556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65.12355212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73.66602317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73.38030888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800779"/>
                  </a:ext>
                </a:extLst>
              </a:tr>
              <a:tr h="31556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69.66247379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66.71698113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64.51781971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5982983"/>
                  </a:ext>
                </a:extLst>
              </a:tr>
              <a:tr h="315565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Grand 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67.29949749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70.33467337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69.13165829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5813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2605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13DEB-18F7-498A-C9B7-69267731B4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F795E-DBF9-2DE6-EB97-E8AB79FA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842718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-Query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97F67A-FCC4-3FBB-8A89-84552F4902BB}"/>
              </a:ext>
            </a:extLst>
          </p:cNvPr>
          <p:cNvSpPr txBox="1"/>
          <p:nvPr/>
        </p:nvSpPr>
        <p:spPr>
          <a:xfrm>
            <a:off x="7945120" y="1564640"/>
            <a:ext cx="392176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 does parental level of education affect student test scores?</a:t>
            </a:r>
            <a:endParaRPr lang="en-IN" sz="1600" b="1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6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0D0D0D"/>
                </a:solidFill>
                <a:latin typeface="Söhne"/>
              </a:rPr>
              <a:t>S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tudents with parents holding higher levels of education tend to perform better academically, while those with parents who completed only </a:t>
            </a:r>
            <a:r>
              <a:rPr lang="en-US" sz="1600" b="0" i="0" dirty="0" err="1">
                <a:solidFill>
                  <a:srgbClr val="0D0D0D"/>
                </a:solidFill>
                <a:effectLst/>
                <a:latin typeface="Söhne"/>
              </a:rPr>
              <a:t>highschool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 or some high school tend to have lower average scores. This underscores the importance of parental education as a factor influencing student academic achievement.</a:t>
            </a:r>
            <a:endParaRPr lang="en-US" sz="16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F5DE0B-EA5D-C6E6-7C68-5EF84735FA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065991"/>
              </p:ext>
            </p:extLst>
          </p:nvPr>
        </p:nvGraphicFramePr>
        <p:xfrm>
          <a:off x="1524343" y="5077984"/>
          <a:ext cx="8915400" cy="1463040"/>
        </p:xfrm>
        <a:graphic>
          <a:graphicData uri="http://schemas.openxmlformats.org/drawingml/2006/table">
            <a:tbl>
              <a:tblPr/>
              <a:tblGrid>
                <a:gridCol w="2247900">
                  <a:extLst>
                    <a:ext uri="{9D8B030D-6E8A-4147-A177-3AD203B41FA5}">
                      <a16:colId xmlns:a16="http://schemas.microsoft.com/office/drawing/2014/main" val="2428000507"/>
                    </a:ext>
                  </a:extLst>
                </a:gridCol>
                <a:gridCol w="2489200">
                  <a:extLst>
                    <a:ext uri="{9D8B030D-6E8A-4147-A177-3AD203B41FA5}">
                      <a16:colId xmlns:a16="http://schemas.microsoft.com/office/drawing/2014/main" val="43514894"/>
                    </a:ext>
                  </a:extLst>
                </a:gridCol>
                <a:gridCol w="2451100">
                  <a:extLst>
                    <a:ext uri="{9D8B030D-6E8A-4147-A177-3AD203B41FA5}">
                      <a16:colId xmlns:a16="http://schemas.microsoft.com/office/drawing/2014/main" val="637026705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3026637336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Row Labels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Average of MATH_SCORE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Average of READING_SCOPE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Average of WRITING_SCORE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19822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Associate's Degree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69.79591837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72.6122449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71.09183673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990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Bachelor's Degree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71.77777778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75.05925926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74.61481481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302661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High School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65.60752688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68.15053763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66.51075269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86393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Master's Degree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68.703125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73.09375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72.828125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62066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Some College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66.36324786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69.93162393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69.38888889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26695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Some High School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63.68888889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66.11111111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63.94444444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053827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Grand 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67.29949749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70.33467337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69.13165829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061845"/>
                  </a:ext>
                </a:extLst>
              </a:tr>
            </a:tbl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81C3E59B-884A-CC5D-27EC-933DF25333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4752363"/>
              </p:ext>
            </p:extLst>
          </p:nvPr>
        </p:nvGraphicFramePr>
        <p:xfrm>
          <a:off x="1524343" y="1356360"/>
          <a:ext cx="6583338" cy="3550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75128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D73B1-E341-4ED0-A84F-AA156A0AA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89D06-E99E-77DA-5E9A-F2F043A6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2764" y="624110"/>
            <a:ext cx="8911687" cy="842718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-Query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BAF690-9F67-2F24-F71D-05FDD1416FEE}"/>
              </a:ext>
            </a:extLst>
          </p:cNvPr>
          <p:cNvSpPr txBox="1"/>
          <p:nvPr/>
        </p:nvSpPr>
        <p:spPr>
          <a:xfrm>
            <a:off x="7582851" y="1691739"/>
            <a:ext cx="39217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 well did the test preparation course help students?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The correlation coefficient between participation in the test preparation course and math scores indicates a weak positive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a positive correlation between participation in the test preparation course and scores in math, reading, and writing, the correlations are weak.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8414656-BE63-E36D-4391-281AD8679F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9201844"/>
              </p:ext>
            </p:extLst>
          </p:nvPr>
        </p:nvGraphicFramePr>
        <p:xfrm>
          <a:off x="1960881" y="178001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7144A66-5D75-8E2B-30EA-19130CC2F5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6090300"/>
              </p:ext>
            </p:extLst>
          </p:nvPr>
        </p:nvGraphicFramePr>
        <p:xfrm>
          <a:off x="1960880" y="5001260"/>
          <a:ext cx="5394959" cy="586740"/>
        </p:xfrm>
        <a:graphic>
          <a:graphicData uri="http://schemas.openxmlformats.org/drawingml/2006/table">
            <a:tbl>
              <a:tblPr/>
              <a:tblGrid>
                <a:gridCol w="1717869">
                  <a:extLst>
                    <a:ext uri="{9D8B030D-6E8A-4147-A177-3AD203B41FA5}">
                      <a16:colId xmlns:a16="http://schemas.microsoft.com/office/drawing/2014/main" val="2874288959"/>
                    </a:ext>
                  </a:extLst>
                </a:gridCol>
                <a:gridCol w="1859841">
                  <a:extLst>
                    <a:ext uri="{9D8B030D-6E8A-4147-A177-3AD203B41FA5}">
                      <a16:colId xmlns:a16="http://schemas.microsoft.com/office/drawing/2014/main" val="1949122859"/>
                    </a:ext>
                  </a:extLst>
                </a:gridCol>
                <a:gridCol w="1817249">
                  <a:extLst>
                    <a:ext uri="{9D8B030D-6E8A-4147-A177-3AD203B41FA5}">
                      <a16:colId xmlns:a16="http://schemas.microsoft.com/office/drawing/2014/main" val="1111412998"/>
                    </a:ext>
                  </a:extLst>
                </a:gridCol>
              </a:tblGrid>
              <a:tr h="29337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math_score_correlation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reading_score_correlation</a:t>
                      </a:r>
                      <a:endParaRPr lang="en-IN" sz="1100" b="1" i="0" u="none" strike="noStrike" dirty="0">
                        <a:solidFill>
                          <a:srgbClr val="FFFFFF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writing_score_correlation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5195394"/>
                  </a:ext>
                </a:extLst>
              </a:tr>
              <a:tr h="293370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0.1956493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0.238892836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0.313536072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B3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E6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1480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127290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196</TotalTime>
  <Words>537</Words>
  <Application>Microsoft Office PowerPoint</Application>
  <PresentationFormat>Widescreen</PresentationFormat>
  <Paragraphs>128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Aptos Narrow</vt:lpstr>
      <vt:lpstr>Arial</vt:lpstr>
      <vt:lpstr>Calibri</vt:lpstr>
      <vt:lpstr>Century Gothic</vt:lpstr>
      <vt:lpstr>Söhne</vt:lpstr>
      <vt:lpstr>Söhne Mono</vt:lpstr>
      <vt:lpstr>Times New Roman</vt:lpstr>
      <vt:lpstr>Wingdings 3</vt:lpstr>
      <vt:lpstr>Wisp</vt:lpstr>
      <vt:lpstr>PROJECT 0</vt:lpstr>
      <vt:lpstr>agenda</vt:lpstr>
      <vt:lpstr>Overview of data</vt:lpstr>
      <vt:lpstr>-ERD Of Data Warehouse</vt:lpstr>
      <vt:lpstr>-Query results</vt:lpstr>
      <vt:lpstr>-Query results</vt:lpstr>
      <vt:lpstr>-Query results</vt:lpstr>
      <vt:lpstr>-Query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0</dc:title>
  <dc:creator>pratikshasanas2001@outlook.com</dc:creator>
  <cp:lastModifiedBy>pratikshasanas2001@outlook.com</cp:lastModifiedBy>
  <cp:revision>1</cp:revision>
  <dcterms:created xsi:type="dcterms:W3CDTF">2024-02-09T11:00:55Z</dcterms:created>
  <dcterms:modified xsi:type="dcterms:W3CDTF">2024-02-09T14:17:30Z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